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Garet Ultra-Bold" charset="1" panose="00000000000000000000"/>
      <p:regular r:id="rId33"/>
    </p:embeddedFont>
    <p:embeddedFont>
      <p:font typeface="Open Sans Bold" charset="1" panose="020B0806030504020204"/>
      <p:regular r:id="rId34"/>
    </p:embeddedFont>
    <p:embeddedFont>
      <p:font typeface="Open Sans" charset="1" panose="020B0606030504020204"/>
      <p:regular r:id="rId35"/>
    </p:embeddedFont>
    <p:embeddedFont>
      <p:font typeface="Garet Bold" charset="1" panose="00000000000000000000"/>
      <p:regular r:id="rId36"/>
    </p:embeddedFont>
    <p:embeddedFont>
      <p:font typeface="Garet Italics" charset="1" panose="00000000000000000000"/>
      <p:regular r:id="rId37"/>
    </p:embeddedFont>
    <p:embeddedFont>
      <p:font typeface="Garet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7623" y="4156023"/>
            <a:ext cx="4981677" cy="5102277"/>
          </a:xfrm>
          <a:custGeom>
            <a:avLst/>
            <a:gdLst/>
            <a:ahLst/>
            <a:cxnLst/>
            <a:rect r="r" b="b" t="t" l="l"/>
            <a:pathLst>
              <a:path h="5102277" w="4981677">
                <a:moveTo>
                  <a:pt x="0" y="0"/>
                </a:moveTo>
                <a:lnTo>
                  <a:pt x="4981677" y="0"/>
                </a:lnTo>
                <a:lnTo>
                  <a:pt x="4981677" y="5102277"/>
                </a:lnTo>
                <a:lnTo>
                  <a:pt x="0" y="510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4987267" cy="662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90"/>
              </a:lnSpc>
            </a:pPr>
            <a:r>
              <a:rPr lang="en-US" sz="10908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News Sentiment Analysis and Stock Price Impact</a:t>
            </a:r>
          </a:p>
          <a:p>
            <a:pPr algn="l">
              <a:lnSpc>
                <a:spcPts val="1309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54853"/>
            <a:ext cx="904149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 Group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032" y="4200462"/>
            <a:ext cx="5150230" cy="262194"/>
          </a:xfrm>
          <a:custGeom>
            <a:avLst/>
            <a:gdLst/>
            <a:ahLst/>
            <a:cxnLst/>
            <a:rect r="r" b="b" t="t" l="l"/>
            <a:pathLst>
              <a:path h="262194" w="5150230">
                <a:moveTo>
                  <a:pt x="0" y="0"/>
                </a:moveTo>
                <a:lnTo>
                  <a:pt x="5150231" y="0"/>
                </a:lnTo>
                <a:lnTo>
                  <a:pt x="5150231" y="262194"/>
                </a:lnTo>
                <a:lnTo>
                  <a:pt x="0" y="26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6265" y="946565"/>
            <a:ext cx="9353872" cy="8393869"/>
          </a:xfrm>
          <a:custGeom>
            <a:avLst/>
            <a:gdLst/>
            <a:ahLst/>
            <a:cxnLst/>
            <a:rect r="r" b="b" t="t" l="l"/>
            <a:pathLst>
              <a:path h="8393869" w="9353872">
                <a:moveTo>
                  <a:pt x="0" y="0"/>
                </a:moveTo>
                <a:lnTo>
                  <a:pt x="9353872" y="0"/>
                </a:lnTo>
                <a:lnTo>
                  <a:pt x="9353872" y="8393870"/>
                </a:lnTo>
                <a:lnTo>
                  <a:pt x="0" y="83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142" y="1143000"/>
            <a:ext cx="15859480" cy="86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Correlation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8142" y="2206595"/>
            <a:ext cx="774418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Explore the relation ship between sentiment and other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032" y="4957094"/>
            <a:ext cx="5900584" cy="381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37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Top 3 features most relevant to sentiment:</a:t>
            </a:r>
          </a:p>
          <a:p>
            <a:pPr algn="l" marL="727673" indent="-363836" lvl="1">
              <a:lnSpc>
                <a:spcPts val="5055"/>
              </a:lnSpc>
              <a:buFont typeface="Arial"/>
              <a:buChar char="•"/>
            </a:pPr>
            <a:r>
              <a:rPr lang="en-US" sz="337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Change</a:t>
            </a:r>
          </a:p>
          <a:p>
            <a:pPr algn="l" marL="727673" indent="-363836" lvl="1">
              <a:lnSpc>
                <a:spcPts val="5055"/>
              </a:lnSpc>
              <a:buFont typeface="Arial"/>
              <a:buChar char="•"/>
            </a:pPr>
            <a:r>
              <a:rPr lang="en-US" sz="337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Adj close</a:t>
            </a:r>
          </a:p>
          <a:p>
            <a:pPr algn="l" marL="727673" indent="-363836" lvl="1">
              <a:lnSpc>
                <a:spcPts val="5055"/>
              </a:lnSpc>
              <a:buFont typeface="Arial"/>
              <a:buChar char="•"/>
            </a:pPr>
            <a:r>
              <a:rPr lang="en-US" sz="337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News count</a:t>
            </a:r>
          </a:p>
          <a:p>
            <a:pPr algn="l">
              <a:lnSpc>
                <a:spcPts val="505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58558"/>
            <a:ext cx="10715217" cy="7299742"/>
          </a:xfrm>
          <a:custGeom>
            <a:avLst/>
            <a:gdLst/>
            <a:ahLst/>
            <a:cxnLst/>
            <a:rect r="r" b="b" t="t" l="l"/>
            <a:pathLst>
              <a:path h="7299742" w="10715217">
                <a:moveTo>
                  <a:pt x="0" y="0"/>
                </a:moveTo>
                <a:lnTo>
                  <a:pt x="10715217" y="0"/>
                </a:lnTo>
                <a:lnTo>
                  <a:pt x="10715217" y="7299742"/>
                </a:lnTo>
                <a:lnTo>
                  <a:pt x="0" y="729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016354" y="4855112"/>
            <a:ext cx="1493730" cy="451853"/>
          </a:xfrm>
          <a:custGeom>
            <a:avLst/>
            <a:gdLst/>
            <a:ahLst/>
            <a:cxnLst/>
            <a:rect r="r" b="b" t="t" l="l"/>
            <a:pathLst>
              <a:path h="451853" w="1493730">
                <a:moveTo>
                  <a:pt x="0" y="0"/>
                </a:moveTo>
                <a:lnTo>
                  <a:pt x="1493731" y="0"/>
                </a:lnTo>
                <a:lnTo>
                  <a:pt x="1493731" y="451854"/>
                </a:lnTo>
                <a:lnTo>
                  <a:pt x="0" y="451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0874"/>
            <a:ext cx="16881656" cy="86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Change of stock price and sentiment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67139" y="2651294"/>
            <a:ext cx="4992161" cy="146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063" indent="-375532" lvl="1">
              <a:lnSpc>
                <a:spcPts val="3826"/>
              </a:lnSpc>
              <a:buFont typeface="Arial"/>
              <a:buChar char="•"/>
            </a:pPr>
            <a:r>
              <a:rPr lang="en-US" sz="3478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478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oth increase or decrease (yellow)</a:t>
            </a:r>
          </a:p>
          <a:p>
            <a:pPr algn="l" marL="751063" indent="-375532" lvl="1">
              <a:lnSpc>
                <a:spcPts val="3826"/>
              </a:lnSpc>
              <a:buFont typeface="Arial"/>
              <a:buChar char="•"/>
            </a:pPr>
            <a:r>
              <a:rPr lang="en-US" sz="3478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Not clearly visible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67139" y="6085479"/>
            <a:ext cx="5326689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Create a new feature </a:t>
            </a: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capturing when both metrics move in the same direction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122" y="2157807"/>
            <a:ext cx="7589063" cy="6866694"/>
          </a:xfrm>
          <a:custGeom>
            <a:avLst/>
            <a:gdLst/>
            <a:ahLst/>
            <a:cxnLst/>
            <a:rect r="r" b="b" t="t" l="l"/>
            <a:pathLst>
              <a:path h="6866694" w="7589063">
                <a:moveTo>
                  <a:pt x="0" y="0"/>
                </a:moveTo>
                <a:lnTo>
                  <a:pt x="7589063" y="0"/>
                </a:lnTo>
                <a:lnTo>
                  <a:pt x="7589063" y="6866695"/>
                </a:lnTo>
                <a:lnTo>
                  <a:pt x="0" y="6866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23" t="-6128" r="-65927" b="-374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91072" y="2157807"/>
            <a:ext cx="6586939" cy="6846174"/>
          </a:xfrm>
          <a:custGeom>
            <a:avLst/>
            <a:gdLst/>
            <a:ahLst/>
            <a:cxnLst/>
            <a:rect r="r" b="b" t="t" l="l"/>
            <a:pathLst>
              <a:path h="6846174" w="6586939">
                <a:moveTo>
                  <a:pt x="0" y="0"/>
                </a:moveTo>
                <a:lnTo>
                  <a:pt x="6586939" y="0"/>
                </a:lnTo>
                <a:lnTo>
                  <a:pt x="6586939" y="6846175"/>
                </a:lnTo>
                <a:lnTo>
                  <a:pt x="0" y="6846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50874"/>
            <a:ext cx="17259300" cy="86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Change of stock price and sentiment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584" y="689472"/>
            <a:ext cx="1481642" cy="148164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1996" y="884560"/>
            <a:ext cx="852819" cy="980251"/>
          </a:xfrm>
          <a:custGeom>
            <a:avLst/>
            <a:gdLst/>
            <a:ahLst/>
            <a:cxnLst/>
            <a:rect r="r" b="b" t="t" l="l"/>
            <a:pathLst>
              <a:path h="980251" w="852819">
                <a:moveTo>
                  <a:pt x="0" y="0"/>
                </a:moveTo>
                <a:lnTo>
                  <a:pt x="852818" y="0"/>
                </a:lnTo>
                <a:lnTo>
                  <a:pt x="852818" y="980252"/>
                </a:lnTo>
                <a:lnTo>
                  <a:pt x="0" y="98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9412" y="2859176"/>
            <a:ext cx="11029888" cy="6562783"/>
          </a:xfrm>
          <a:custGeom>
            <a:avLst/>
            <a:gdLst/>
            <a:ahLst/>
            <a:cxnLst/>
            <a:rect r="r" b="b" t="t" l="l"/>
            <a:pathLst>
              <a:path h="6562783" w="11029888">
                <a:moveTo>
                  <a:pt x="0" y="0"/>
                </a:moveTo>
                <a:lnTo>
                  <a:pt x="11029888" y="0"/>
                </a:lnTo>
                <a:lnTo>
                  <a:pt x="11029888" y="6562783"/>
                </a:lnTo>
                <a:lnTo>
                  <a:pt x="0" y="656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3806" y="515893"/>
            <a:ext cx="1412641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Distributution of price change by sentiment 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1996" y="3637226"/>
            <a:ext cx="5031633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b="true" sz="35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</a:t>
            </a: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sentiment categories: </a:t>
            </a:r>
            <a:r>
              <a:rPr lang="en-US" b="true" sz="35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higher</a:t>
            </a: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median price changes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b="true" sz="35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</a:t>
            </a: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sentiment categories: </a:t>
            </a:r>
            <a:r>
              <a:rPr lang="en-US" b="true" sz="35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lower</a:t>
            </a:r>
            <a:r>
              <a:rPr lang="en-US" sz="35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median price changes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925" y="2643775"/>
            <a:ext cx="3215720" cy="3215720"/>
          </a:xfrm>
          <a:custGeom>
            <a:avLst/>
            <a:gdLst/>
            <a:ahLst/>
            <a:cxnLst/>
            <a:rect r="r" b="b" t="t" l="l"/>
            <a:pathLst>
              <a:path h="3215720" w="3215720">
                <a:moveTo>
                  <a:pt x="0" y="0"/>
                </a:moveTo>
                <a:lnTo>
                  <a:pt x="3215721" y="0"/>
                </a:lnTo>
                <a:lnTo>
                  <a:pt x="3215721" y="3215720"/>
                </a:lnTo>
                <a:lnTo>
                  <a:pt x="0" y="3215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67246" y="5282440"/>
            <a:ext cx="4648064" cy="5312073"/>
          </a:xfrm>
          <a:custGeom>
            <a:avLst/>
            <a:gdLst/>
            <a:ahLst/>
            <a:cxnLst/>
            <a:rect r="r" b="b" t="t" l="l"/>
            <a:pathLst>
              <a:path h="5312073" w="4648064">
                <a:moveTo>
                  <a:pt x="0" y="0"/>
                </a:moveTo>
                <a:lnTo>
                  <a:pt x="4648064" y="0"/>
                </a:lnTo>
                <a:lnTo>
                  <a:pt x="4648064" y="5312073"/>
                </a:lnTo>
                <a:lnTo>
                  <a:pt x="0" y="531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8106" y="3025891"/>
            <a:ext cx="1217359" cy="1548310"/>
          </a:xfrm>
          <a:custGeom>
            <a:avLst/>
            <a:gdLst/>
            <a:ahLst/>
            <a:cxnLst/>
            <a:rect r="r" b="b" t="t" l="l"/>
            <a:pathLst>
              <a:path h="1548310" w="1217359">
                <a:moveTo>
                  <a:pt x="0" y="0"/>
                </a:moveTo>
                <a:lnTo>
                  <a:pt x="1217359" y="0"/>
                </a:lnTo>
                <a:lnTo>
                  <a:pt x="1217359" y="1548310"/>
                </a:lnTo>
                <a:lnTo>
                  <a:pt x="0" y="1548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4646" y="2027296"/>
            <a:ext cx="12280609" cy="6232409"/>
          </a:xfrm>
          <a:custGeom>
            <a:avLst/>
            <a:gdLst/>
            <a:ahLst/>
            <a:cxnLst/>
            <a:rect r="r" b="b" t="t" l="l"/>
            <a:pathLst>
              <a:path h="6232409" w="12280609">
                <a:moveTo>
                  <a:pt x="0" y="0"/>
                </a:moveTo>
                <a:lnTo>
                  <a:pt x="12280608" y="0"/>
                </a:lnTo>
                <a:lnTo>
                  <a:pt x="12280608" y="6232408"/>
                </a:lnTo>
                <a:lnTo>
                  <a:pt x="0" y="6232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7372" y="523875"/>
            <a:ext cx="1456826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Stock price and sentiment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81548" y="8755004"/>
            <a:ext cx="1156680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i="true">
                <a:solidFill>
                  <a:srgbClr val="100F0D"/>
                </a:solidFill>
                <a:latin typeface="Garet Italics"/>
                <a:ea typeface="Garet Italics"/>
                <a:cs typeface="Garet Italics"/>
                <a:sym typeface="Garet Italics"/>
              </a:rPr>
              <a:t>2 time periods before and after June 2023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925" y="2643775"/>
            <a:ext cx="3215720" cy="3215720"/>
          </a:xfrm>
          <a:custGeom>
            <a:avLst/>
            <a:gdLst/>
            <a:ahLst/>
            <a:cxnLst/>
            <a:rect r="r" b="b" t="t" l="l"/>
            <a:pathLst>
              <a:path h="3215720" w="3215720">
                <a:moveTo>
                  <a:pt x="0" y="0"/>
                </a:moveTo>
                <a:lnTo>
                  <a:pt x="3215721" y="0"/>
                </a:lnTo>
                <a:lnTo>
                  <a:pt x="3215721" y="3215720"/>
                </a:lnTo>
                <a:lnTo>
                  <a:pt x="0" y="3215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67246" y="5282440"/>
            <a:ext cx="4648064" cy="5312073"/>
          </a:xfrm>
          <a:custGeom>
            <a:avLst/>
            <a:gdLst/>
            <a:ahLst/>
            <a:cxnLst/>
            <a:rect r="r" b="b" t="t" l="l"/>
            <a:pathLst>
              <a:path h="5312073" w="4648064">
                <a:moveTo>
                  <a:pt x="0" y="0"/>
                </a:moveTo>
                <a:lnTo>
                  <a:pt x="4648064" y="0"/>
                </a:lnTo>
                <a:lnTo>
                  <a:pt x="4648064" y="5312073"/>
                </a:lnTo>
                <a:lnTo>
                  <a:pt x="0" y="531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8106" y="3025891"/>
            <a:ext cx="1217359" cy="1548310"/>
          </a:xfrm>
          <a:custGeom>
            <a:avLst/>
            <a:gdLst/>
            <a:ahLst/>
            <a:cxnLst/>
            <a:rect r="r" b="b" t="t" l="l"/>
            <a:pathLst>
              <a:path h="1548310" w="1217359">
                <a:moveTo>
                  <a:pt x="0" y="0"/>
                </a:moveTo>
                <a:lnTo>
                  <a:pt x="1217359" y="0"/>
                </a:lnTo>
                <a:lnTo>
                  <a:pt x="1217359" y="1548310"/>
                </a:lnTo>
                <a:lnTo>
                  <a:pt x="0" y="1548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1923628"/>
            <a:ext cx="13765929" cy="7502432"/>
          </a:xfrm>
          <a:custGeom>
            <a:avLst/>
            <a:gdLst/>
            <a:ahLst/>
            <a:cxnLst/>
            <a:rect r="r" b="b" t="t" l="l"/>
            <a:pathLst>
              <a:path h="7502432" w="13765929">
                <a:moveTo>
                  <a:pt x="0" y="0"/>
                </a:moveTo>
                <a:lnTo>
                  <a:pt x="13765929" y="0"/>
                </a:lnTo>
                <a:lnTo>
                  <a:pt x="13765929" y="7502431"/>
                </a:lnTo>
                <a:lnTo>
                  <a:pt x="0" y="7502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0752" y="523875"/>
            <a:ext cx="1456826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Stock price and sentiment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67261" y="5114503"/>
            <a:ext cx="9279077" cy="4674335"/>
          </a:xfrm>
          <a:custGeom>
            <a:avLst/>
            <a:gdLst/>
            <a:ahLst/>
            <a:cxnLst/>
            <a:rect r="r" b="b" t="t" l="l"/>
            <a:pathLst>
              <a:path h="4674335" w="9279077">
                <a:moveTo>
                  <a:pt x="0" y="0"/>
                </a:moveTo>
                <a:lnTo>
                  <a:pt x="9279078" y="0"/>
                </a:lnTo>
                <a:lnTo>
                  <a:pt x="9279078" y="4674335"/>
                </a:lnTo>
                <a:lnTo>
                  <a:pt x="0" y="4674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7261" y="498162"/>
            <a:ext cx="9279077" cy="4616341"/>
          </a:xfrm>
          <a:custGeom>
            <a:avLst/>
            <a:gdLst/>
            <a:ahLst/>
            <a:cxnLst/>
            <a:rect r="r" b="b" t="t" l="l"/>
            <a:pathLst>
              <a:path h="4616341" w="9279077">
                <a:moveTo>
                  <a:pt x="0" y="0"/>
                </a:moveTo>
                <a:lnTo>
                  <a:pt x="9279078" y="0"/>
                </a:lnTo>
                <a:lnTo>
                  <a:pt x="9279078" y="4616341"/>
                </a:lnTo>
                <a:lnTo>
                  <a:pt x="0" y="461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243" y="1028700"/>
            <a:ext cx="711504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b="true" sz="630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Moving average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243" y="2577732"/>
            <a:ext cx="6237804" cy="169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56" indent="-410228" lvl="1">
              <a:lnSpc>
                <a:spcPts val="699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oving average : 0.20</a:t>
            </a:r>
          </a:p>
          <a:p>
            <a:pPr algn="just" marL="820456" indent="-410228" lvl="1">
              <a:lnSpc>
                <a:spcPts val="699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Volatility: -0.15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243" y="5248465"/>
            <a:ext cx="7536019" cy="34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56" indent="-410228" lvl="1">
              <a:lnSpc>
                <a:spcPts val="6992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Sentiment analysis: both short and long-term</a:t>
            </a:r>
          </a:p>
          <a:p>
            <a:pPr algn="l" marL="820456" indent="-410228" lvl="1">
              <a:lnSpc>
                <a:spcPts val="6992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Stock prices: only with shorter 7-day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5895" y="2412799"/>
            <a:ext cx="13443405" cy="6382695"/>
          </a:xfrm>
          <a:custGeom>
            <a:avLst/>
            <a:gdLst/>
            <a:ahLst/>
            <a:cxnLst/>
            <a:rect r="r" b="b" t="t" l="l"/>
            <a:pathLst>
              <a:path h="6382695" w="13443405">
                <a:moveTo>
                  <a:pt x="0" y="0"/>
                </a:moveTo>
                <a:lnTo>
                  <a:pt x="13443405" y="0"/>
                </a:lnTo>
                <a:lnTo>
                  <a:pt x="13443405" y="6382695"/>
                </a:lnTo>
                <a:lnTo>
                  <a:pt x="0" y="6382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3" t="-1641" r="-906" b="-798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3798" y="6119018"/>
            <a:ext cx="4167982" cy="4167982"/>
          </a:xfrm>
          <a:custGeom>
            <a:avLst/>
            <a:gdLst/>
            <a:ahLst/>
            <a:cxnLst/>
            <a:rect r="r" b="b" t="t" l="l"/>
            <a:pathLst>
              <a:path h="4167982" w="4167982">
                <a:moveTo>
                  <a:pt x="0" y="0"/>
                </a:moveTo>
                <a:lnTo>
                  <a:pt x="4167982" y="0"/>
                </a:lnTo>
                <a:lnTo>
                  <a:pt x="4167982" y="4167982"/>
                </a:lnTo>
                <a:lnTo>
                  <a:pt x="0" y="416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111" y="748142"/>
            <a:ext cx="1782088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Features feed into predict 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877" y="440327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4877" y="1558925"/>
            <a:ext cx="523130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Modeling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7871" y="1066800"/>
            <a:ext cx="6269341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7871" y="6373997"/>
            <a:ext cx="430289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7871" y="1735707"/>
            <a:ext cx="8115300" cy="430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429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Training and Testing Split: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85%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of data for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training,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15% for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</a:t>
            </a:r>
          </a:p>
          <a:p>
            <a:pPr algn="l" marL="561345" indent="-280673" lvl="1">
              <a:lnSpc>
                <a:spcPts val="429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Feature Categories:</a:t>
            </a:r>
          </a:p>
          <a:p>
            <a:pPr algn="l" marL="1122691" indent="-374230" lvl="2">
              <a:lnSpc>
                <a:spcPts val="4290"/>
              </a:lnSpc>
              <a:buFont typeface="Arial"/>
              <a:buChar char="⚬"/>
            </a:pP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Lagged Features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: Adjusted Close, Stock Change, 7-day Moving Average</a:t>
            </a:r>
          </a:p>
          <a:p>
            <a:pPr algn="l" marL="1122691" indent="-374230" lvl="2">
              <a:lnSpc>
                <a:spcPts val="4290"/>
              </a:lnSpc>
              <a:buFont typeface="Arial"/>
              <a:buChar char="⚬"/>
            </a:pP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Features: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Sentiment scores and news counts relevant to the prediction day.</a:t>
            </a:r>
          </a:p>
          <a:p>
            <a:pPr algn="l">
              <a:lnSpc>
                <a:spcPts val="429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677871" y="7045510"/>
            <a:ext cx="6269341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Comparing LSTM</a:t>
            </a:r>
            <a:r>
              <a:rPr lang="en-US" sz="26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with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vs. </a:t>
            </a:r>
            <a:r>
              <a:rPr lang="en-US" sz="26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without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sentiment features like Sentiment scores and news count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5020" y="1293108"/>
            <a:ext cx="11258222" cy="7965192"/>
          </a:xfrm>
          <a:custGeom>
            <a:avLst/>
            <a:gdLst/>
            <a:ahLst/>
            <a:cxnLst/>
            <a:rect r="r" b="b" t="t" l="l"/>
            <a:pathLst>
              <a:path h="7965192" w="11258222">
                <a:moveTo>
                  <a:pt x="0" y="0"/>
                </a:moveTo>
                <a:lnTo>
                  <a:pt x="11258222" y="0"/>
                </a:lnTo>
                <a:lnTo>
                  <a:pt x="11258222" y="7965192"/>
                </a:lnTo>
                <a:lnTo>
                  <a:pt x="0" y="796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305" y="1295489"/>
            <a:ext cx="511441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Modeling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2638" y="1712740"/>
            <a:ext cx="489493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62446" y="1805266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69923" y="1805266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9923" y="3023415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9923" y="4200525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2446" y="3023415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2446" y="4200525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0672802" y="1712740"/>
            <a:ext cx="0" cy="6861519"/>
          </a:xfrm>
          <a:prstGeom prst="line">
            <a:avLst/>
          </a:prstGeom>
          <a:ln cap="rnd" w="95250">
            <a:solidFill>
              <a:srgbClr val="E4DF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0" y="4783518"/>
            <a:ext cx="5819117" cy="4272663"/>
          </a:xfrm>
          <a:custGeom>
            <a:avLst/>
            <a:gdLst/>
            <a:ahLst/>
            <a:cxnLst/>
            <a:rect r="r" b="b" t="t" l="l"/>
            <a:pathLst>
              <a:path h="4272663" w="5819117">
                <a:moveTo>
                  <a:pt x="0" y="0"/>
                </a:moveTo>
                <a:lnTo>
                  <a:pt x="5819117" y="0"/>
                </a:lnTo>
                <a:lnTo>
                  <a:pt x="5819117" y="4272663"/>
                </a:lnTo>
                <a:lnTo>
                  <a:pt x="0" y="427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69923" y="5221768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3501" y="5172075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69923" y="6193318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63501" y="6193318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69923" y="7164868"/>
            <a:ext cx="141323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b="true" sz="6199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62446" y="7212493"/>
            <a:ext cx="1110479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627703" y="2758757"/>
          <a:ext cx="11032594" cy="6312505"/>
        </p:xfrm>
        <a:graphic>
          <a:graphicData uri="http://schemas.openxmlformats.org/drawingml/2006/table">
            <a:tbl>
              <a:tblPr/>
              <a:tblGrid>
                <a:gridCol w="4022843"/>
                <a:gridCol w="2196062"/>
                <a:gridCol w="2383424"/>
                <a:gridCol w="2430265"/>
              </a:tblGrid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Model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MAPE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ACCURACY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NVDA (LSTM)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3.98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0.035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0.964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NVDA (LSTM-FinBERT)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3.34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0.018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0.971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MSFT (LSTM)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4.40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0.010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0.989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MSFT (LSTM-FinBERT)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4.01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0.007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0.992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INTC (LSTM)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0.732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0.027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0.972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INTC (LSTM-FinBERT)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0.633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0.018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0.981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028700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Modeling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777" y="41046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777" y="1746849"/>
            <a:ext cx="658734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Forecasting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6670" y="2105624"/>
            <a:ext cx="534819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56670" y="6121437"/>
            <a:ext cx="430289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6670" y="2734750"/>
            <a:ext cx="6922928" cy="246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Unseen data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 days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from the end of the training data, only have news data.</a:t>
            </a:r>
          </a:p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Unseen data is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processed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like historical data to include daily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news 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8077" y="6746912"/>
            <a:ext cx="6269341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Used the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trained LSTM-FinBERT model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on historical data to predict future outcomes.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6784" y="2293751"/>
            <a:ext cx="11656148" cy="6964549"/>
          </a:xfrm>
          <a:custGeom>
            <a:avLst/>
            <a:gdLst/>
            <a:ahLst/>
            <a:cxnLst/>
            <a:rect r="r" b="b" t="t" l="l"/>
            <a:pathLst>
              <a:path h="6964549" w="11656148">
                <a:moveTo>
                  <a:pt x="0" y="0"/>
                </a:moveTo>
                <a:lnTo>
                  <a:pt x="11656148" y="0"/>
                </a:lnTo>
                <a:lnTo>
                  <a:pt x="11656148" y="6964549"/>
                </a:lnTo>
                <a:lnTo>
                  <a:pt x="0" y="6964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2554" y="841661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Forecasting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6784" y="2293751"/>
            <a:ext cx="11656148" cy="6964549"/>
          </a:xfrm>
          <a:custGeom>
            <a:avLst/>
            <a:gdLst/>
            <a:ahLst/>
            <a:cxnLst/>
            <a:rect r="r" b="b" t="t" l="l"/>
            <a:pathLst>
              <a:path h="6964549" w="11656148">
                <a:moveTo>
                  <a:pt x="0" y="0"/>
                </a:moveTo>
                <a:lnTo>
                  <a:pt x="11656148" y="0"/>
                </a:lnTo>
                <a:lnTo>
                  <a:pt x="11656148" y="6964549"/>
                </a:lnTo>
                <a:lnTo>
                  <a:pt x="0" y="6964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6784" y="2299631"/>
            <a:ext cx="11769419" cy="6958669"/>
          </a:xfrm>
          <a:custGeom>
            <a:avLst/>
            <a:gdLst/>
            <a:ahLst/>
            <a:cxnLst/>
            <a:rect r="r" b="b" t="t" l="l"/>
            <a:pathLst>
              <a:path h="6958669" w="11769419">
                <a:moveTo>
                  <a:pt x="0" y="0"/>
                </a:moveTo>
                <a:lnTo>
                  <a:pt x="11769419" y="0"/>
                </a:lnTo>
                <a:lnTo>
                  <a:pt x="11769419" y="6958669"/>
                </a:lnTo>
                <a:lnTo>
                  <a:pt x="0" y="695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6073" y="1028700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Forecasting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1080" y="2275115"/>
            <a:ext cx="11308801" cy="6983185"/>
          </a:xfrm>
          <a:custGeom>
            <a:avLst/>
            <a:gdLst/>
            <a:ahLst/>
            <a:cxnLst/>
            <a:rect r="r" b="b" t="t" l="l"/>
            <a:pathLst>
              <a:path h="6983185" w="11308801">
                <a:moveTo>
                  <a:pt x="0" y="0"/>
                </a:moveTo>
                <a:lnTo>
                  <a:pt x="11308801" y="0"/>
                </a:lnTo>
                <a:lnTo>
                  <a:pt x="11308801" y="6983185"/>
                </a:lnTo>
                <a:lnTo>
                  <a:pt x="0" y="6983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6073" y="1028700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Forecasting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9326" y="3698408"/>
            <a:ext cx="12753746" cy="3443511"/>
          </a:xfrm>
          <a:custGeom>
            <a:avLst/>
            <a:gdLst/>
            <a:ahLst/>
            <a:cxnLst/>
            <a:rect r="r" b="b" t="t" l="l"/>
            <a:pathLst>
              <a:path h="3443511" w="12753746">
                <a:moveTo>
                  <a:pt x="0" y="0"/>
                </a:moveTo>
                <a:lnTo>
                  <a:pt x="12753747" y="0"/>
                </a:lnTo>
                <a:lnTo>
                  <a:pt x="12753747" y="3443511"/>
                </a:lnTo>
                <a:lnTo>
                  <a:pt x="0" y="344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6073" y="1028700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Forecasting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20565" y="2172155"/>
            <a:ext cx="10655431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Discussion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6073" y="5723117"/>
            <a:ext cx="5302408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perform good but not enough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2000" y="5723117"/>
            <a:ext cx="430289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840399"/>
            <a:ext cx="8115300" cy="295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Stock prices are significantly influenced by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news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rumors.</a:t>
            </a:r>
          </a:p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Unable to predict price correctly</a:t>
            </a:r>
          </a:p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Numerous other factors 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can influence stock performance, including insider trading, inflation rates, and employment statistics.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4977" y="6840399"/>
            <a:ext cx="8115300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Exploring more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cutting-edge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</a:p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Expanding data and feature set like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Twitter Tweets, Reddit Posts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,.....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5784" y="5033556"/>
            <a:ext cx="5266834" cy="5266834"/>
          </a:xfrm>
          <a:custGeom>
            <a:avLst/>
            <a:gdLst/>
            <a:ahLst/>
            <a:cxnLst/>
            <a:rect r="r" b="b" t="t" l="l"/>
            <a:pathLst>
              <a:path h="5266834" w="5266834">
                <a:moveTo>
                  <a:pt x="0" y="0"/>
                </a:moveTo>
                <a:lnTo>
                  <a:pt x="5266834" y="0"/>
                </a:lnTo>
                <a:lnTo>
                  <a:pt x="5266834" y="5266834"/>
                </a:lnTo>
                <a:lnTo>
                  <a:pt x="0" y="5266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128367">
            <a:off x="6061236" y="5256967"/>
            <a:ext cx="3082764" cy="1392506"/>
          </a:xfrm>
          <a:custGeom>
            <a:avLst/>
            <a:gdLst/>
            <a:ahLst/>
            <a:cxnLst/>
            <a:rect r="r" b="b" t="t" l="l"/>
            <a:pathLst>
              <a:path h="1392506" w="3082764">
                <a:moveTo>
                  <a:pt x="0" y="1392506"/>
                </a:moveTo>
                <a:lnTo>
                  <a:pt x="3082764" y="1392506"/>
                </a:lnTo>
                <a:lnTo>
                  <a:pt x="3082764" y="0"/>
                </a:lnTo>
                <a:lnTo>
                  <a:pt x="0" y="0"/>
                </a:lnTo>
                <a:lnTo>
                  <a:pt x="0" y="13925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8775" y="6075646"/>
            <a:ext cx="2904172" cy="3182654"/>
          </a:xfrm>
          <a:custGeom>
            <a:avLst/>
            <a:gdLst/>
            <a:ahLst/>
            <a:cxnLst/>
            <a:rect r="r" b="b" t="t" l="l"/>
            <a:pathLst>
              <a:path h="3182654" w="2904172">
                <a:moveTo>
                  <a:pt x="0" y="0"/>
                </a:moveTo>
                <a:lnTo>
                  <a:pt x="2904172" y="0"/>
                </a:lnTo>
                <a:lnTo>
                  <a:pt x="2904172" y="3182654"/>
                </a:lnTo>
                <a:lnTo>
                  <a:pt x="0" y="3182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51980" y="1381693"/>
            <a:ext cx="774418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Bold"/>
                <a:ea typeface="Garet Bold"/>
                <a:cs typeface="Garet Bold"/>
                <a:sym typeface="Garet Bold"/>
              </a:rPr>
              <a:t>Thanks 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959" y="2572493"/>
            <a:ext cx="5150230" cy="262194"/>
          </a:xfrm>
          <a:custGeom>
            <a:avLst/>
            <a:gdLst/>
            <a:ahLst/>
            <a:cxnLst/>
            <a:rect r="r" b="b" t="t" l="l"/>
            <a:pathLst>
              <a:path h="262194" w="5150230">
                <a:moveTo>
                  <a:pt x="0" y="0"/>
                </a:moveTo>
                <a:lnTo>
                  <a:pt x="5150230" y="0"/>
                </a:lnTo>
                <a:lnTo>
                  <a:pt x="5150230" y="262194"/>
                </a:lnTo>
                <a:lnTo>
                  <a:pt x="0" y="26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951" y="1159797"/>
            <a:ext cx="4001643" cy="4114800"/>
          </a:xfrm>
          <a:custGeom>
            <a:avLst/>
            <a:gdLst/>
            <a:ahLst/>
            <a:cxnLst/>
            <a:rect r="r" b="b" t="t" l="l"/>
            <a:pathLst>
              <a:path h="4114800" w="4001643">
                <a:moveTo>
                  <a:pt x="0" y="0"/>
                </a:moveTo>
                <a:lnTo>
                  <a:pt x="4001643" y="0"/>
                </a:lnTo>
                <a:lnTo>
                  <a:pt x="40016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0318979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4063" y="7319873"/>
            <a:ext cx="922143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Traditional stock prediction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64254" y="3597157"/>
            <a:ext cx="774418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Practical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4063" y="7977098"/>
            <a:ext cx="7744180" cy="9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Focus only on historical prices, missing real-time market sentiment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64254" y="4254382"/>
            <a:ext cx="8611899" cy="196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The financial market faces significant challenges in accurately predicting stock prices, which are influenced by a multitude of factors including historical data and market sentiment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959" y="2415209"/>
            <a:ext cx="5150230" cy="262194"/>
          </a:xfrm>
          <a:custGeom>
            <a:avLst/>
            <a:gdLst/>
            <a:ahLst/>
            <a:cxnLst/>
            <a:rect r="r" b="b" t="t" l="l"/>
            <a:pathLst>
              <a:path h="262194" w="5150230">
                <a:moveTo>
                  <a:pt x="0" y="0"/>
                </a:moveTo>
                <a:lnTo>
                  <a:pt x="5150230" y="0"/>
                </a:lnTo>
                <a:lnTo>
                  <a:pt x="5150230" y="262193"/>
                </a:lnTo>
                <a:lnTo>
                  <a:pt x="0" y="262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7679" y="5751376"/>
            <a:ext cx="6531429" cy="4114800"/>
          </a:xfrm>
          <a:custGeom>
            <a:avLst/>
            <a:gdLst/>
            <a:ahLst/>
            <a:cxnLst/>
            <a:rect r="r" b="b" t="t" l="l"/>
            <a:pathLst>
              <a:path h="4114800" w="6531429">
                <a:moveTo>
                  <a:pt x="0" y="0"/>
                </a:moveTo>
                <a:lnTo>
                  <a:pt x="6531428" y="0"/>
                </a:lnTo>
                <a:lnTo>
                  <a:pt x="6531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031897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7959" y="3206116"/>
            <a:ext cx="725753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Sentiment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5120" y="3206116"/>
            <a:ext cx="774418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Advancements in 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7959" y="3863341"/>
            <a:ext cx="6094888" cy="246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Capturing public sentiment from news reveals market psychology.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515120" y="3863341"/>
            <a:ext cx="7744180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The rise of machine learning and NLP makes it easier to enhance stock price forecasting by integrating sentiment analysis.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62022"/>
            <a:ext cx="16517935" cy="4507508"/>
          </a:xfrm>
          <a:custGeom>
            <a:avLst/>
            <a:gdLst/>
            <a:ahLst/>
            <a:cxnLst/>
            <a:rect r="r" b="b" t="t" l="l"/>
            <a:pathLst>
              <a:path h="4507508" w="16517935">
                <a:moveTo>
                  <a:pt x="0" y="0"/>
                </a:moveTo>
                <a:lnTo>
                  <a:pt x="16517935" y="0"/>
                </a:lnTo>
                <a:lnTo>
                  <a:pt x="16517935" y="4507509"/>
                </a:lnTo>
                <a:lnTo>
                  <a:pt x="0" y="4507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2229" y="827430"/>
            <a:ext cx="3590884" cy="2248791"/>
          </a:xfrm>
          <a:custGeom>
            <a:avLst/>
            <a:gdLst/>
            <a:ahLst/>
            <a:cxnLst/>
            <a:rect r="r" b="b" t="t" l="l"/>
            <a:pathLst>
              <a:path h="2248791" w="3590884">
                <a:moveTo>
                  <a:pt x="0" y="0"/>
                </a:moveTo>
                <a:lnTo>
                  <a:pt x="3590884" y="0"/>
                </a:lnTo>
                <a:lnTo>
                  <a:pt x="3590884" y="2248792"/>
                </a:lnTo>
                <a:lnTo>
                  <a:pt x="0" y="224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9820" y="1414110"/>
            <a:ext cx="8649157" cy="234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METHODOLOGY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880939" y="3247672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1250" y="1028700"/>
            <a:ext cx="10905334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71250" y="2551636"/>
            <a:ext cx="1404671" cy="140467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0612" y="6729985"/>
            <a:ext cx="15806777" cy="2390775"/>
          </a:xfrm>
          <a:custGeom>
            <a:avLst/>
            <a:gdLst/>
            <a:ahLst/>
            <a:cxnLst/>
            <a:rect r="r" b="b" t="t" l="l"/>
            <a:pathLst>
              <a:path h="2390775" w="15806777">
                <a:moveTo>
                  <a:pt x="0" y="0"/>
                </a:moveTo>
                <a:lnTo>
                  <a:pt x="15806776" y="0"/>
                </a:lnTo>
                <a:lnTo>
                  <a:pt x="15806776" y="2390775"/>
                </a:lnTo>
                <a:lnTo>
                  <a:pt x="0" y="2390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7940" y="3118656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3726" y="2909106"/>
            <a:ext cx="5843277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5921" y="5505071"/>
            <a:ext cx="12997506" cy="9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30000+ English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News Articles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and stock data over from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27/4/2021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to now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75921" y="4118232"/>
            <a:ext cx="13675522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5" indent="-280673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Analyzed stocks with varying beta values: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Microsoft (0.96)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Intel (1.5)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true" sz="2600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NVIDIA (2.42)</a:t>
            </a: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to study news sentiment impact across volatility levels.</a:t>
            </a: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27007" y="1190424"/>
            <a:ext cx="7389931" cy="43613"/>
          </a:xfrm>
          <a:prstGeom prst="line">
            <a:avLst/>
          </a:prstGeom>
          <a:ln cap="rnd" w="171450">
            <a:solidFill>
              <a:srgbClr val="E4DF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52237" y="529549"/>
            <a:ext cx="1416361" cy="141636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34402" y="529549"/>
            <a:ext cx="1416361" cy="141636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16938" y="5481640"/>
            <a:ext cx="6006616" cy="3776660"/>
          </a:xfrm>
          <a:custGeom>
            <a:avLst/>
            <a:gdLst/>
            <a:ahLst/>
            <a:cxnLst/>
            <a:rect r="r" b="b" t="t" l="l"/>
            <a:pathLst>
              <a:path h="3776660" w="6006616">
                <a:moveTo>
                  <a:pt x="0" y="0"/>
                </a:moveTo>
                <a:lnTo>
                  <a:pt x="6006616" y="0"/>
                </a:lnTo>
                <a:lnTo>
                  <a:pt x="6006616" y="3776660"/>
                </a:lnTo>
                <a:lnTo>
                  <a:pt x="0" y="377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134772" y="1066279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6938" y="1066279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772" y="2587784"/>
            <a:ext cx="430289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6938" y="2587784"/>
            <a:ext cx="51877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FinBERT Fine-tuning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2237" y="3532826"/>
            <a:ext cx="6764979" cy="345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Standardized date formats, removed duplicates, eliminated redundant text and titles, and filtered out stopwords, merging non-opening day with opening-day market like Saturday, Sunday are merged with Monday or at the end of holiday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816938" y="3532826"/>
            <a:ext cx="8974947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Used Financial PhraseBank dataset to fine-tune FinBERT model, improving sentiment analysis performance.</a:t>
            </a: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14438" cy="141443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5387203"/>
            <a:ext cx="9002552" cy="3871097"/>
          </a:xfrm>
          <a:custGeom>
            <a:avLst/>
            <a:gdLst/>
            <a:ahLst/>
            <a:cxnLst/>
            <a:rect r="r" b="b" t="t" l="l"/>
            <a:pathLst>
              <a:path h="3871097" w="9002552">
                <a:moveTo>
                  <a:pt x="0" y="0"/>
                </a:moveTo>
                <a:lnTo>
                  <a:pt x="9002552" y="0"/>
                </a:lnTo>
                <a:lnTo>
                  <a:pt x="9002552" y="3871097"/>
                </a:lnTo>
                <a:lnTo>
                  <a:pt x="0" y="387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22761" y="4923424"/>
            <a:ext cx="6036539" cy="4311248"/>
          </a:xfrm>
          <a:custGeom>
            <a:avLst/>
            <a:gdLst/>
            <a:ahLst/>
            <a:cxnLst/>
            <a:rect r="r" b="b" t="t" l="l"/>
            <a:pathLst>
              <a:path h="4311248" w="6036539">
                <a:moveTo>
                  <a:pt x="0" y="0"/>
                </a:moveTo>
                <a:lnTo>
                  <a:pt x="6036539" y="0"/>
                </a:lnTo>
                <a:lnTo>
                  <a:pt x="6036539" y="4311249"/>
                </a:lnTo>
                <a:lnTo>
                  <a:pt x="0" y="43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0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0274" y="1564469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4806" y="1412387"/>
            <a:ext cx="5843277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799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Scoring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4806" y="2376463"/>
            <a:ext cx="13894466" cy="20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732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News data is processed through a fine-tuned FinBERT model for sentiment scores (Positive, Neutral, Negative), adjusted to a range of -1 to 1, with </a:t>
            </a:r>
            <a:r>
              <a:rPr lang="en-US" sz="2732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weighted averages</a:t>
            </a:r>
            <a:r>
              <a:rPr lang="en-US" sz="2732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 emphasizing trading hours; these scores are then merged with stock data using Adjusted Close for analysis.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119" y="1003129"/>
            <a:ext cx="3514389" cy="3514389"/>
          </a:xfrm>
          <a:custGeom>
            <a:avLst/>
            <a:gdLst/>
            <a:ahLst/>
            <a:cxnLst/>
            <a:rect r="r" b="b" t="t" l="l"/>
            <a:pathLst>
              <a:path h="3514389" w="3514389">
                <a:moveTo>
                  <a:pt x="0" y="0"/>
                </a:moveTo>
                <a:lnTo>
                  <a:pt x="3514390" y="0"/>
                </a:lnTo>
                <a:lnTo>
                  <a:pt x="3514390" y="3514389"/>
                </a:lnTo>
                <a:lnTo>
                  <a:pt x="0" y="3514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20565" y="1588748"/>
            <a:ext cx="10655431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Analysis and feature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5895" y="5988229"/>
            <a:ext cx="6269341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Sentiment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2000" y="5988229"/>
            <a:ext cx="430289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85895" y="6814525"/>
            <a:ext cx="6269341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Evaluate the impact of sentiment on stock prices as well as the effectiveness of the sentiment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2000" y="6814525"/>
            <a:ext cx="6269341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Provide additional insights and potentially enhance the performance of stock price forecasting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DAGVpRvHoAg</dc:identifier>
  <dcterms:modified xsi:type="dcterms:W3CDTF">2011-08-01T06:04:30Z</dcterms:modified>
  <cp:revision>1</cp:revision>
  <dc:title>presentation</dc:title>
</cp:coreProperties>
</file>